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285" r:id="rId3"/>
    <p:sldId id="286" r:id="rId4"/>
    <p:sldId id="297" r:id="rId5"/>
    <p:sldId id="287" r:id="rId6"/>
    <p:sldId id="288" r:id="rId7"/>
    <p:sldId id="298" r:id="rId8"/>
    <p:sldId id="289" r:id="rId9"/>
    <p:sldId id="291" r:id="rId10"/>
    <p:sldId id="301" r:id="rId11"/>
    <p:sldId id="303" r:id="rId12"/>
    <p:sldId id="304" r:id="rId13"/>
    <p:sldId id="302" r:id="rId14"/>
    <p:sldId id="293" r:id="rId15"/>
    <p:sldId id="305" r:id="rId16"/>
    <p:sldId id="294" r:id="rId17"/>
    <p:sldId id="300" r:id="rId18"/>
    <p:sldId id="295" r:id="rId19"/>
    <p:sldId id="308" r:id="rId20"/>
    <p:sldId id="307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Ullman" initials="SU" lastIdx="1" clrIdx="0">
    <p:extLst>
      <p:ext uri="{19B8F6BF-5375-455C-9EA6-DF929625EA0E}">
        <p15:presenceInfo xmlns:p15="http://schemas.microsoft.com/office/powerpoint/2012/main" userId="5ecfe047add4b9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79201" autoAdjust="0"/>
  </p:normalViewPr>
  <p:slideViewPr>
    <p:cSldViewPr snapToGrid="0">
      <p:cViewPr varScale="1">
        <p:scale>
          <a:sx n="68" d="100"/>
          <a:sy n="68" d="100"/>
        </p:scale>
        <p:origin x="10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156A-77CA-4019-8BCA-3D9BF5D8609A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A548D-F68A-4705-8B23-D0F189451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8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A548D-F68A-4705-8B23-D0F1894519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9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122363"/>
            <a:ext cx="10078891" cy="1121375"/>
          </a:xfrm>
        </p:spPr>
        <p:txBody>
          <a:bodyPr anchor="t"/>
          <a:lstStyle>
            <a:lvl1pPr algn="r">
              <a:defRPr sz="6000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10313" y="2795215"/>
            <a:ext cx="5957687" cy="531972"/>
          </a:xfrm>
        </p:spPr>
        <p:txBody>
          <a:bodyPr>
            <a:normAutofit/>
          </a:bodyPr>
          <a:lstStyle>
            <a:lvl1pPr marL="0" indent="0" algn="r">
              <a:buNone/>
              <a:defRPr sz="3200" b="1" baseline="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CRS 000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710116" y="3327187"/>
            <a:ext cx="5957884" cy="552663"/>
          </a:xfrm>
        </p:spPr>
        <p:txBody>
          <a:bodyPr/>
          <a:lstStyle>
            <a:lvl1pPr marL="0" indent="0" algn="r">
              <a:buNone/>
              <a:defRPr lang="en-US" sz="2800" dirty="0">
                <a:solidFill>
                  <a:srgbClr val="002060"/>
                </a:solidFill>
              </a:defRPr>
            </a:lvl1pPr>
          </a:lstStyle>
          <a:p>
            <a:r>
              <a:rPr lang="en-US" sz="2800" dirty="0">
                <a:latin typeface="+mj-lt"/>
              </a:rPr>
              <a:t>Presenter name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710113" y="3933826"/>
            <a:ext cx="5957887" cy="384602"/>
          </a:xfrm>
        </p:spPr>
        <p:txBody>
          <a:bodyPr>
            <a:normAutofit/>
          </a:bodyPr>
          <a:lstStyle>
            <a:lvl1pPr marL="0" indent="0" algn="r">
              <a:buNone/>
              <a:defRPr lang="en-US" sz="2400" i="1" dirty="0">
                <a:solidFill>
                  <a:srgbClr val="002060"/>
                </a:solidFill>
              </a:defRPr>
            </a:lvl1pPr>
          </a:lstStyle>
          <a:p>
            <a:r>
              <a:rPr lang="en-US" i="1" dirty="0">
                <a:latin typeface="+mj-lt"/>
              </a:rPr>
              <a:t>Presenter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96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96547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71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648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07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878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11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/>
          <p:cNvSpPr>
            <a:spLocks noGrp="1"/>
          </p:cNvSpPr>
          <p:nvPr>
            <p:ph type="dgm" sz="quarter" idx="10" hasCustomPrompt="1"/>
          </p:nvPr>
        </p:nvSpPr>
        <p:spPr>
          <a:xfrm>
            <a:off x="0" y="0"/>
            <a:ext cx="3073400" cy="6858000"/>
          </a:xfrm>
          <a:solidFill>
            <a:srgbClr val="C00000"/>
          </a:solidFill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1" y="0"/>
            <a:ext cx="3073400" cy="652463"/>
          </a:xfrm>
          <a:solidFill>
            <a:srgbClr val="002060"/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Camtasia Slide</a:t>
            </a:r>
          </a:p>
        </p:txBody>
      </p:sp>
      <p:sp>
        <p:nvSpPr>
          <p:cNvPr id="8" name="Isosceles Triangle 7"/>
          <p:cNvSpPr/>
          <p:nvPr userDrawn="1"/>
        </p:nvSpPr>
        <p:spPr>
          <a:xfrm>
            <a:off x="261258" y="499462"/>
            <a:ext cx="338712" cy="169049"/>
          </a:xfrm>
          <a:prstGeom prst="triangle">
            <a:avLst>
              <a:gd name="adj" fmla="val 5453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30200" y="1190625"/>
            <a:ext cx="2428875" cy="52260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85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172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650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02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468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157956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060"/>
        </a:buClr>
        <a:buFont typeface="Wingdings 3" panose="05040102010807070707" pitchFamily="18" charset="2"/>
        <a:buChar char="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 3" panose="05040102010807070707" pitchFamily="18" charset="2"/>
        <a:buChar char="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 3" panose="05040102010807070707" pitchFamily="18" charset="2"/>
        <a:buChar char="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 3" panose="05040102010807070707" pitchFamily="18" charset="2"/>
        <a:buChar char="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 3" panose="05040102010807070707" pitchFamily="18" charset="2"/>
        <a:buChar char="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mperva.com/blog/how-to-identify-a-mirai-style-ddos-attack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flare.com/inside-mirai-the-infamous-iot-botnet-a-retrospective-analysi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smart-home-or-build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478844" y="1570019"/>
            <a:ext cx="10078891" cy="1121375"/>
          </a:xfrm>
        </p:spPr>
        <p:txBody>
          <a:bodyPr>
            <a:noAutofit/>
          </a:bodyPr>
          <a:lstStyle/>
          <a:p>
            <a:r>
              <a:rPr lang="en-US" sz="3600" dirty="0"/>
              <a:t>IoT Device Security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10313" y="2795215"/>
            <a:ext cx="5957687" cy="531972"/>
          </a:xfrm>
        </p:spPr>
        <p:txBody>
          <a:bodyPr/>
          <a:lstStyle/>
          <a:p>
            <a:r>
              <a:rPr lang="en-US" dirty="0"/>
              <a:t>MIS 689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873067" y="3327187"/>
            <a:ext cx="1794933" cy="1225196"/>
          </a:xfrm>
        </p:spPr>
        <p:txBody>
          <a:bodyPr>
            <a:normAutofit/>
          </a:bodyPr>
          <a:lstStyle/>
          <a:p>
            <a:r>
              <a:rPr lang="en-US" sz="2000" dirty="0"/>
              <a:t>Cyber Warfare </a:t>
            </a:r>
          </a:p>
          <a:p>
            <a:r>
              <a:rPr lang="en-US" sz="2000" dirty="0"/>
              <a:t>Capstone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9019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D6A9-BD04-4AD4-A2D4-4BC15490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Attack Surfaces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309EB2-ED91-4514-8C81-334EEA989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874784"/>
              </p:ext>
            </p:extLst>
          </p:nvPr>
        </p:nvGraphicFramePr>
        <p:xfrm>
          <a:off x="2346220" y="1464118"/>
          <a:ext cx="7499560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769">
                  <a:extLst>
                    <a:ext uri="{9D8B030D-6E8A-4147-A177-3AD203B41FA5}">
                      <a16:colId xmlns:a16="http://schemas.microsoft.com/office/drawing/2014/main" val="514686273"/>
                    </a:ext>
                  </a:extLst>
                </a:gridCol>
                <a:gridCol w="5156791">
                  <a:extLst>
                    <a:ext uri="{9D8B030D-6E8A-4147-A177-3AD203B41FA5}">
                      <a16:colId xmlns:a16="http://schemas.microsoft.com/office/drawing/2014/main" val="924243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Vulnerability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31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Ecosystem Access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Implicit trust between components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Enrollment security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Lost access procedures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1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Device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Cleartext usernames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Cleartext passwords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Third-party credentials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18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Device Physical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User CLI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Admin CLI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Privilege escalation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6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Device Web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SQL Injection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XSS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Weak Passwords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24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Device Firmware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Hardcoded credentials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Sensitive information disclosure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Encryption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43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96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D6A9-BD04-4AD4-A2D4-4BC15490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Attack Surfaces (Cont.)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309EB2-ED91-4514-8C81-334EEA989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17507"/>
              </p:ext>
            </p:extLst>
          </p:nvPr>
        </p:nvGraphicFramePr>
        <p:xfrm>
          <a:off x="2346220" y="1464118"/>
          <a:ext cx="7499560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769">
                  <a:extLst>
                    <a:ext uri="{9D8B030D-6E8A-4147-A177-3AD203B41FA5}">
                      <a16:colId xmlns:a16="http://schemas.microsoft.com/office/drawing/2014/main" val="514686273"/>
                    </a:ext>
                  </a:extLst>
                </a:gridCol>
                <a:gridCol w="5156791">
                  <a:extLst>
                    <a:ext uri="{9D8B030D-6E8A-4147-A177-3AD203B41FA5}">
                      <a16:colId xmlns:a16="http://schemas.microsoft.com/office/drawing/2014/main" val="924243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Vulnerability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31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Device Network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Denial of Service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Buffer Overflow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Poorly implemented encryption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1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Administrative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SQL Injection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Account lockout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Two-factor 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18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Local 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Unencrypted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Data encrypted with discovered keys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Lack of data integrity checks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6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Cloud Web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SQL Injection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Weak passwords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Username enumeration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24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Third-party Backend APIs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Unencrypted PII sent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Device information leaked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Location leaked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43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83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D6A9-BD04-4AD4-A2D4-4BC15490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Attack Surfaces (Cont.)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309EB2-ED91-4514-8C81-334EEA989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756462"/>
              </p:ext>
            </p:extLst>
          </p:nvPr>
        </p:nvGraphicFramePr>
        <p:xfrm>
          <a:off x="2346220" y="1464118"/>
          <a:ext cx="7499560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769">
                  <a:extLst>
                    <a:ext uri="{9D8B030D-6E8A-4147-A177-3AD203B41FA5}">
                      <a16:colId xmlns:a16="http://schemas.microsoft.com/office/drawing/2014/main" val="514686273"/>
                    </a:ext>
                  </a:extLst>
                </a:gridCol>
                <a:gridCol w="5156791">
                  <a:extLst>
                    <a:ext uri="{9D8B030D-6E8A-4147-A177-3AD203B41FA5}">
                      <a16:colId xmlns:a16="http://schemas.microsoft.com/office/drawing/2014/main" val="924243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Attack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Vulnerability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31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Update Mechanism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Update sent without encryption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Updates not signed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Missing update mechanism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1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Mobile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Implicitly trusted by device or cloud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Insecure data storage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Insecure password recovery mechanism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18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Vendor Backend APIs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Inherent trust of cloud or mobile application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Weak access controls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Weak 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6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Ecosystem </a:t>
                      </a:r>
                      <a:r>
                        <a:rPr lang="en-US" sz="1600" dirty="0" err="1"/>
                        <a:t>Communicaiton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Health checks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Ecosystem Commands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Pushing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24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Network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LAN to Internet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Short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43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19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ABB4-71EC-4389-B466-84EF9A0F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Example: IoT Attack Scenario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352344-7321-4582-8080-9EE95A269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3423" y="1626466"/>
            <a:ext cx="905702" cy="104567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15CCCA0-4670-416D-9D32-8B54207C4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014" y="1841535"/>
            <a:ext cx="1047750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D1FBE-0CCD-4026-A9C4-3157D0C6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373" y="3407509"/>
            <a:ext cx="922169" cy="1078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5A9FF-03AD-455A-931B-08929155A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97" y="5320192"/>
            <a:ext cx="353093" cy="573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F35BD-F085-4023-8491-2BAB700EE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459" y="5890199"/>
            <a:ext cx="591342" cy="591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D7A38-2ADB-4FD3-80EA-64E54E188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186" y="5381700"/>
            <a:ext cx="794792" cy="446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88B7B-FB75-48C9-A46C-E8568EF28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94" y="4634086"/>
            <a:ext cx="408471" cy="663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31F916-DE82-4682-874A-5046BF78D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944" y="5082854"/>
            <a:ext cx="684087" cy="684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ADF2FF-7852-4015-9AD0-76549EF35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987" y="4648150"/>
            <a:ext cx="919445" cy="516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FE059E-02BA-4039-ACFA-09B3C44F3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461" y="2978830"/>
            <a:ext cx="1486786" cy="14867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6453CE-56A5-4C65-986C-20B5626294FA}"/>
              </a:ext>
            </a:extLst>
          </p:cNvPr>
          <p:cNvSpPr txBox="1"/>
          <p:nvPr/>
        </p:nvSpPr>
        <p:spPr>
          <a:xfrm>
            <a:off x="4709560" y="2673616"/>
            <a:ext cx="691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8B091F-06E6-41FC-AEA8-BEAE62E777CA}"/>
              </a:ext>
            </a:extLst>
          </p:cNvPr>
          <p:cNvSpPr txBox="1"/>
          <p:nvPr/>
        </p:nvSpPr>
        <p:spPr>
          <a:xfrm>
            <a:off x="8324683" y="3009801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Fake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D0E0C-7140-478D-9261-2D9916E19D1E}"/>
              </a:ext>
            </a:extLst>
          </p:cNvPr>
          <p:cNvSpPr txBox="1"/>
          <p:nvPr/>
        </p:nvSpPr>
        <p:spPr>
          <a:xfrm>
            <a:off x="4719482" y="4445576"/>
            <a:ext cx="92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18000-DC22-44CC-B3D6-58D796D6EEBF}"/>
              </a:ext>
            </a:extLst>
          </p:cNvPr>
          <p:cNvSpPr txBox="1"/>
          <p:nvPr/>
        </p:nvSpPr>
        <p:spPr>
          <a:xfrm>
            <a:off x="4820247" y="6366787"/>
            <a:ext cx="79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C1F68-22B9-4EE9-A452-E1840CA24683}"/>
              </a:ext>
            </a:extLst>
          </p:cNvPr>
          <p:cNvSpPr txBox="1"/>
          <p:nvPr/>
        </p:nvSpPr>
        <p:spPr>
          <a:xfrm>
            <a:off x="8330960" y="5635562"/>
            <a:ext cx="111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Fake Devices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0CD246-1FD1-4C12-8121-556264ED74A7}"/>
              </a:ext>
            </a:extLst>
          </p:cNvPr>
          <p:cNvSpPr/>
          <p:nvPr/>
        </p:nvSpPr>
        <p:spPr>
          <a:xfrm>
            <a:off x="7879139" y="1781143"/>
            <a:ext cx="1957887" cy="1626366"/>
          </a:xfrm>
          <a:prstGeom prst="ellipse">
            <a:avLst/>
          </a:prstGeom>
          <a:solidFill>
            <a:srgbClr val="FF0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13280D9-E188-4F17-8916-64077B48C650}"/>
              </a:ext>
            </a:extLst>
          </p:cNvPr>
          <p:cNvSpPr/>
          <p:nvPr/>
        </p:nvSpPr>
        <p:spPr>
          <a:xfrm>
            <a:off x="7886227" y="4424372"/>
            <a:ext cx="1957887" cy="1626366"/>
          </a:xfrm>
          <a:prstGeom prst="ellipse">
            <a:avLst/>
          </a:prstGeom>
          <a:solidFill>
            <a:srgbClr val="FF0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411488-0264-4F51-A6F9-323FE8FF8416}"/>
              </a:ext>
            </a:extLst>
          </p:cNvPr>
          <p:cNvSpPr txBox="1"/>
          <p:nvPr/>
        </p:nvSpPr>
        <p:spPr>
          <a:xfrm>
            <a:off x="1308861" y="4465616"/>
            <a:ext cx="127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Eavesdropping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B92C2B-FCB5-4255-98D9-5D772D6E3C4F}"/>
              </a:ext>
            </a:extLst>
          </p:cNvPr>
          <p:cNvSpPr/>
          <p:nvPr/>
        </p:nvSpPr>
        <p:spPr>
          <a:xfrm>
            <a:off x="4233432" y="5182032"/>
            <a:ext cx="1957887" cy="1471031"/>
          </a:xfrm>
          <a:prstGeom prst="ellipse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C06885-9989-4186-B586-E9A9AE4B415E}"/>
              </a:ext>
            </a:extLst>
          </p:cNvPr>
          <p:cNvSpPr/>
          <p:nvPr/>
        </p:nvSpPr>
        <p:spPr>
          <a:xfrm>
            <a:off x="4123242" y="3427790"/>
            <a:ext cx="1957887" cy="1325563"/>
          </a:xfrm>
          <a:prstGeom prst="ellipse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A35059-2176-401C-A652-629D15062634}"/>
              </a:ext>
            </a:extLst>
          </p:cNvPr>
          <p:cNvSpPr/>
          <p:nvPr/>
        </p:nvSpPr>
        <p:spPr>
          <a:xfrm>
            <a:off x="4209225" y="1593334"/>
            <a:ext cx="1745007" cy="1385496"/>
          </a:xfrm>
          <a:prstGeom prst="ellipse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D42E1C-6E61-4132-B78D-4E6F366BCE93}"/>
              </a:ext>
            </a:extLst>
          </p:cNvPr>
          <p:cNvCxnSpPr>
            <a:stCxn id="14" idx="2"/>
            <a:endCxn id="6" idx="0"/>
          </p:cNvCxnSpPr>
          <p:nvPr/>
        </p:nvCxnSpPr>
        <p:spPr>
          <a:xfrm>
            <a:off x="5055450" y="2981393"/>
            <a:ext cx="8" cy="4261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103B51-715E-4471-85E6-0D1B41A0D59D}"/>
              </a:ext>
            </a:extLst>
          </p:cNvPr>
          <p:cNvCxnSpPr/>
          <p:nvPr/>
        </p:nvCxnSpPr>
        <p:spPr>
          <a:xfrm>
            <a:off x="5109994" y="4759995"/>
            <a:ext cx="8" cy="4261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2EFB43-41E2-42A2-A2D3-C3918C62D664}"/>
              </a:ext>
            </a:extLst>
          </p:cNvPr>
          <p:cNvCxnSpPr>
            <a:stCxn id="22" idx="2"/>
            <a:endCxn id="19" idx="6"/>
          </p:cNvCxnSpPr>
          <p:nvPr/>
        </p:nvCxnSpPr>
        <p:spPr>
          <a:xfrm flipH="1" flipV="1">
            <a:off x="5954232" y="2286082"/>
            <a:ext cx="1924907" cy="308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39BA4C-87E1-4B35-A27E-023AEBDA2415}"/>
              </a:ext>
            </a:extLst>
          </p:cNvPr>
          <p:cNvCxnSpPr>
            <a:stCxn id="23" idx="2"/>
          </p:cNvCxnSpPr>
          <p:nvPr/>
        </p:nvCxnSpPr>
        <p:spPr>
          <a:xfrm flipH="1">
            <a:off x="6191319" y="5237555"/>
            <a:ext cx="1694908" cy="52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18C488-CC3E-4689-8E3D-37B94D883916}"/>
              </a:ext>
            </a:extLst>
          </p:cNvPr>
          <p:cNvCxnSpPr>
            <a:stCxn id="19" idx="2"/>
          </p:cNvCxnSpPr>
          <p:nvPr/>
        </p:nvCxnSpPr>
        <p:spPr>
          <a:xfrm flipH="1">
            <a:off x="2690247" y="2286082"/>
            <a:ext cx="1518978" cy="1048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FF649B-4103-46EE-A8CC-820D34CECCA7}"/>
              </a:ext>
            </a:extLst>
          </p:cNvPr>
          <p:cNvCxnSpPr>
            <a:stCxn id="21" idx="2"/>
          </p:cNvCxnSpPr>
          <p:nvPr/>
        </p:nvCxnSpPr>
        <p:spPr>
          <a:xfrm flipH="1" flipV="1">
            <a:off x="2671333" y="4207039"/>
            <a:ext cx="1562099" cy="1710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49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47BD-61E7-46EC-ADAE-74EA8692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Security Measures – IoT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ADD5C9-8DB7-414E-B278-79BC27DE8E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743526"/>
              </p:ext>
            </p:extLst>
          </p:nvPr>
        </p:nvGraphicFramePr>
        <p:xfrm>
          <a:off x="838200" y="1496015"/>
          <a:ext cx="10515600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1781">
                  <a:extLst>
                    <a:ext uri="{9D8B030D-6E8A-4147-A177-3AD203B41FA5}">
                      <a16:colId xmlns:a16="http://schemas.microsoft.com/office/drawing/2014/main" val="1309370912"/>
                    </a:ext>
                  </a:extLst>
                </a:gridCol>
                <a:gridCol w="6983819">
                  <a:extLst>
                    <a:ext uri="{9D8B030D-6E8A-4147-A177-3AD203B41FA5}">
                      <a16:colId xmlns:a16="http://schemas.microsoft.com/office/drawing/2014/main" val="2010264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IoT Security Consideration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9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Insecure Web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Disallow weak user passwords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Provide an account lockout mechanism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Test interface for SQL injection, XSS, CSRF vulns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1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Insufficient Authentication/Authorization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Require strong passwords for authentication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Implement two-factor authentication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Force password expiration after a certain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16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Insecure Network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Ensure all devices operate with minimal ports active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Ensure devices do not make network ports or services available to internet via UPnP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Review required network services for vulnerabilities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528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Lack of Transport Encryption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Ensure traffic is encrypted between system components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Ensure SSL/TLS implementations are updated and configured properly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18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Privacy Concerns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Ensure only minimal amount of PII is collected from consumers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Ensure only non-sensitive data is analyzed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Ensure data retention policy is in 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783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050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47BD-61E7-46EC-ADAE-74EA8692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Security Measures – IoT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575D-DC85-40A1-9621-71D73D6B3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092F0F-EA1F-4310-9BD2-BA2678C19F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747909"/>
              </p:ext>
            </p:extLst>
          </p:nvPr>
        </p:nvGraphicFramePr>
        <p:xfrm>
          <a:off x="838200" y="1690688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0544">
                  <a:extLst>
                    <a:ext uri="{9D8B030D-6E8A-4147-A177-3AD203B41FA5}">
                      <a16:colId xmlns:a16="http://schemas.microsoft.com/office/drawing/2014/main" val="1309370912"/>
                    </a:ext>
                  </a:extLst>
                </a:gridCol>
                <a:gridCol w="7845056">
                  <a:extLst>
                    <a:ext uri="{9D8B030D-6E8A-4147-A177-3AD203B41FA5}">
                      <a16:colId xmlns:a16="http://schemas.microsoft.com/office/drawing/2014/main" val="2010264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IoT Security Consideration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9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Insecure Cloud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all cloud interfaces are reviewed for vulnerabilities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any cloud-based web interface disallows weak passwords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all cloud interfaces use transport encryption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1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Insecure Mobile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that any mobile application disallows weak passwords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that any mobile application has an account lockout mechanism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Implement two-factor authentication for mobile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16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Insufficient Security Configurability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password security options are made available (e.g. Enabling 20 character passwords or enabling two-factor authentication)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encryption options are made available (e.g. Enabling AES-256)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secure logging is available for security 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795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Insecure Software/Firmware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all system devices have update capability and can be updated quickly when vulnerabilities are discovered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update files are encrypted and that the files are also transmitted using encryption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18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Poor Physical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the device is produced with a minimal number of physical external ports (e.g. USB ports)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the firmware of Operating System can not be accessed via unintended methods such as through an unnecessary USB 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Ensure the product is tamper resistant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035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395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65DD-B8AF-419F-B5D5-6D72DC86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</a:t>
            </a:r>
            <a:r>
              <a:rPr lang="en-US" dirty="0" err="1"/>
              <a:t>Dyn</a:t>
            </a:r>
            <a:r>
              <a:rPr lang="en-US" dirty="0"/>
              <a:t> Botnet DDoS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2DCD5-DE91-4BF5-A824-6C95FCAA3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DDoS Attack in October, </a:t>
            </a:r>
            <a:r>
              <a:rPr lang="en-US" u="sng" dirty="0"/>
              <a:t>2016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Target: DNS provider </a:t>
            </a:r>
            <a:r>
              <a:rPr lang="en-US" b="1" dirty="0" err="1">
                <a:sym typeface="Wingdings" panose="05000000000000000000" pitchFamily="2" charset="2"/>
              </a:rPr>
              <a:t>Dyn</a:t>
            </a:r>
            <a:endParaRPr lang="en-US" b="1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DDoS attack was staged and launched from IoT devices using the </a:t>
            </a:r>
            <a:r>
              <a:rPr lang="en-US" dirty="0" err="1">
                <a:sym typeface="Wingdings" panose="05000000000000000000" pitchFamily="2" charset="2"/>
              </a:rPr>
              <a:t>Mirai</a:t>
            </a:r>
            <a:r>
              <a:rPr lang="en-US" dirty="0">
                <a:sym typeface="Wingdings" panose="05000000000000000000" pitchFamily="2" charset="2"/>
              </a:rPr>
              <a:t> malware</a:t>
            </a:r>
          </a:p>
          <a:p>
            <a:r>
              <a:rPr lang="en-US" dirty="0" err="1">
                <a:sym typeface="Wingdings" panose="05000000000000000000" pitchFamily="2" charset="2"/>
              </a:rPr>
              <a:t>Mirai</a:t>
            </a:r>
            <a:r>
              <a:rPr lang="en-US" dirty="0">
                <a:sym typeface="Wingdings" panose="05000000000000000000" pitchFamily="2" charset="2"/>
              </a:rPr>
              <a:t> was designed for </a:t>
            </a:r>
            <a:r>
              <a:rPr lang="en-US" b="1" dirty="0">
                <a:sym typeface="Wingdings" panose="05000000000000000000" pitchFamily="2" charset="2"/>
              </a:rPr>
              <a:t>two</a:t>
            </a:r>
            <a:r>
              <a:rPr lang="en-US" dirty="0">
                <a:sym typeface="Wingdings" panose="05000000000000000000" pitchFamily="2" charset="2"/>
              </a:rPr>
              <a:t> main purposes: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Find and infect IoT devices to grow the botnet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Participate in DDoS attacks based on commands received by remote Command and Control (C&amp;C) infrastructure</a:t>
            </a:r>
            <a:endParaRPr lang="en-US" dirty="0"/>
          </a:p>
          <a:p>
            <a:r>
              <a:rPr lang="en-US" dirty="0" err="1"/>
              <a:t>Mirai</a:t>
            </a:r>
            <a:r>
              <a:rPr lang="en-US" dirty="0"/>
              <a:t> operates in three stages: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u="sng" dirty="0"/>
              <a:t>Infect</a:t>
            </a:r>
            <a:r>
              <a:rPr lang="en-US" dirty="0"/>
              <a:t> the device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u="sng" dirty="0"/>
              <a:t>Protect</a:t>
            </a:r>
            <a:r>
              <a:rPr lang="en-US" dirty="0"/>
              <a:t> itself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u="sng" dirty="0"/>
              <a:t>Launch</a:t>
            </a:r>
            <a:r>
              <a:rPr lang="en-US" dirty="0"/>
              <a:t> attack</a:t>
            </a:r>
          </a:p>
        </p:txBody>
      </p:sp>
    </p:spTree>
    <p:extLst>
      <p:ext uri="{BB962C8B-B14F-4D97-AF65-F5344CB8AC3E}">
        <p14:creationId xmlns:p14="http://schemas.microsoft.com/office/powerpoint/2010/main" val="318032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65DD-B8AF-419F-B5D5-6D72DC86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</a:t>
            </a:r>
            <a:r>
              <a:rPr lang="en-US" dirty="0" err="1"/>
              <a:t>Dyn</a:t>
            </a:r>
            <a:r>
              <a:rPr lang="en-US" dirty="0"/>
              <a:t> Botnet DDoS Attack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2DCD5-DE91-4BF5-A824-6C95FCAA3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Stage 1: </a:t>
            </a:r>
            <a:r>
              <a:rPr lang="en-US" dirty="0"/>
              <a:t>Scan for IoT devices that are accessible over the Internet</a:t>
            </a:r>
          </a:p>
          <a:p>
            <a:pPr lvl="1"/>
            <a:r>
              <a:rPr lang="en-US" dirty="0"/>
              <a:t>Primarily scans for ports </a:t>
            </a:r>
            <a:r>
              <a:rPr lang="en-US" b="1" dirty="0"/>
              <a:t>22, 23, 5747, </a:t>
            </a:r>
            <a:r>
              <a:rPr lang="en-US" dirty="0"/>
              <a:t>etc. that are open</a:t>
            </a:r>
          </a:p>
          <a:p>
            <a:pPr lvl="1"/>
            <a:r>
              <a:rPr lang="en-US" dirty="0"/>
              <a:t>Can be configured to scan for others</a:t>
            </a:r>
          </a:p>
          <a:p>
            <a:r>
              <a:rPr lang="en-US" dirty="0"/>
              <a:t>Once connected </a:t>
            </a:r>
            <a:r>
              <a:rPr lang="en-US" dirty="0">
                <a:sym typeface="Wingdings" panose="05000000000000000000" pitchFamily="2" charset="2"/>
              </a:rPr>
              <a:t> brute-forces usernames and passwords to login to the device</a:t>
            </a:r>
          </a:p>
          <a:p>
            <a:r>
              <a:rPr lang="en-US" dirty="0">
                <a:sym typeface="Wingdings" panose="05000000000000000000" pitchFamily="2" charset="2"/>
              </a:rPr>
              <a:t>Use the device to scan networks looking for more IoT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22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4DAA5-FA82-4BBC-9FCC-BF07B2C3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</a:t>
            </a:r>
            <a:r>
              <a:rPr lang="en-US" dirty="0" err="1"/>
              <a:t>Dyn</a:t>
            </a:r>
            <a:r>
              <a:rPr lang="en-US" dirty="0"/>
              <a:t> Botnet DDoS Attack (Cont.)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384DD7-17F8-442A-BACD-402A9D36E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850065"/>
            <a:ext cx="9195968" cy="34369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0942A3-FAFF-43E5-BD50-186F83631683}"/>
              </a:ext>
            </a:extLst>
          </p:cNvPr>
          <p:cNvSpPr txBox="1"/>
          <p:nvPr/>
        </p:nvSpPr>
        <p:spPr>
          <a:xfrm>
            <a:off x="233917" y="6362070"/>
            <a:ext cx="548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https://www.imperva.com/blog/how-to-identify-a-mirai-style-ddos-attack/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31850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65DD-B8AF-419F-B5D5-6D72DC86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</a:t>
            </a:r>
            <a:r>
              <a:rPr lang="en-US" dirty="0" err="1"/>
              <a:t>Dyn</a:t>
            </a:r>
            <a:r>
              <a:rPr lang="en-US" dirty="0"/>
              <a:t> Botnet DDoS Attack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2DCD5-DE91-4BF5-A824-6C95FCAA3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Stage 2:</a:t>
            </a:r>
            <a:r>
              <a:rPr lang="en-US" dirty="0"/>
              <a:t> Protect itself</a:t>
            </a:r>
          </a:p>
          <a:p>
            <a:pPr lvl="1"/>
            <a:r>
              <a:rPr lang="en-US" dirty="0"/>
              <a:t>Kill other process running on infected device (SSH, Telnet, HTTP) to prevent owner from gaining remote access to device while infected</a:t>
            </a:r>
          </a:p>
          <a:p>
            <a:pPr lvl="1"/>
            <a:r>
              <a:rPr lang="en-US" b="1" dirty="0"/>
              <a:t>Note:</a:t>
            </a:r>
            <a:r>
              <a:rPr lang="en-US" dirty="0"/>
              <a:t> Rebooting the device can </a:t>
            </a:r>
            <a:r>
              <a:rPr lang="en-US" u="sng" dirty="0"/>
              <a:t>remove</a:t>
            </a:r>
            <a:r>
              <a:rPr lang="en-US" dirty="0"/>
              <a:t> the malware, but it can become infected again</a:t>
            </a:r>
          </a:p>
          <a:p>
            <a:r>
              <a:rPr lang="en-US" b="1" dirty="0"/>
              <a:t>Stage 3:</a:t>
            </a:r>
            <a:r>
              <a:rPr lang="en-US" dirty="0"/>
              <a:t> Launch attack</a:t>
            </a:r>
          </a:p>
          <a:p>
            <a:pPr lvl="1"/>
            <a:r>
              <a:rPr lang="en-US" dirty="0"/>
              <a:t>Infected device launches different types of attacks</a:t>
            </a:r>
          </a:p>
          <a:p>
            <a:pPr lvl="1"/>
            <a:r>
              <a:rPr lang="en-US" dirty="0"/>
              <a:t>HTTP floods, SYN floods, etc. </a:t>
            </a:r>
            <a:r>
              <a:rPr lang="en-US" dirty="0">
                <a:sym typeface="Wingdings" panose="05000000000000000000" pitchFamily="2" charset="2"/>
              </a:rPr>
              <a:t> DDoS-based attacks</a:t>
            </a:r>
          </a:p>
          <a:p>
            <a:r>
              <a:rPr lang="en-US" dirty="0">
                <a:sym typeface="Wingdings" panose="05000000000000000000" pitchFamily="2" charset="2"/>
              </a:rPr>
              <a:t>**Note: </a:t>
            </a:r>
            <a:r>
              <a:rPr lang="en-US" dirty="0" err="1">
                <a:sym typeface="Wingdings" panose="05000000000000000000" pitchFamily="2" charset="2"/>
              </a:rPr>
              <a:t>Mirai</a:t>
            </a:r>
            <a:r>
              <a:rPr lang="en-US" dirty="0">
                <a:sym typeface="Wingdings" panose="05000000000000000000" pitchFamily="2" charset="2"/>
              </a:rPr>
              <a:t> contained a list of known networks in the U.S. to avoid attacking  U.S. Postal Service, Department of Defense</a:t>
            </a:r>
          </a:p>
        </p:txBody>
      </p:sp>
    </p:spTree>
    <p:extLst>
      <p:ext uri="{BB962C8B-B14F-4D97-AF65-F5344CB8AC3E}">
        <p14:creationId xmlns:p14="http://schemas.microsoft.com/office/powerpoint/2010/main" val="110541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C1AB-FFF7-45F6-ABB1-C42CF0E2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B8E10-26B0-4CB5-9528-C573683E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OWASP: Open Web Application Security Project</a:t>
            </a:r>
          </a:p>
          <a:p>
            <a:r>
              <a:rPr lang="en-US" dirty="0"/>
              <a:t>ISACA: Information Systems Audit and Control Association</a:t>
            </a:r>
          </a:p>
          <a:p>
            <a:r>
              <a:rPr lang="en-US" dirty="0"/>
              <a:t>EC-Council</a:t>
            </a:r>
          </a:p>
        </p:txBody>
      </p:sp>
    </p:spTree>
    <p:extLst>
      <p:ext uri="{BB962C8B-B14F-4D97-AF65-F5344CB8AC3E}">
        <p14:creationId xmlns:p14="http://schemas.microsoft.com/office/powerpoint/2010/main" val="2981179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4DAA5-FA82-4BBC-9FCC-BF07B2C3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</a:t>
            </a:r>
            <a:r>
              <a:rPr lang="en-US" dirty="0" err="1"/>
              <a:t>Dyn</a:t>
            </a:r>
            <a:r>
              <a:rPr lang="en-US" dirty="0"/>
              <a:t> Botnet DDoS Attack (Cont.)</a:t>
            </a:r>
          </a:p>
        </p:txBody>
      </p:sp>
      <p:pic>
        <p:nvPicPr>
          <p:cNvPr id="1026" name="Picture 2" descr="https://blog.cloudflare.com/content/images/2017/12/mirai-major-events-timeline.png">
            <a:extLst>
              <a:ext uri="{FF2B5EF4-FFF2-40B4-BE49-F238E27FC236}">
                <a16:creationId xmlns:a16="http://schemas.microsoft.com/office/drawing/2014/main" id="{FC9BDB8A-584E-4952-9990-8AD9F294EF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969" y="1509055"/>
            <a:ext cx="8602094" cy="447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84481C-4D80-4A07-896F-6AA9CA3C126F}"/>
              </a:ext>
            </a:extLst>
          </p:cNvPr>
          <p:cNvSpPr txBox="1"/>
          <p:nvPr/>
        </p:nvSpPr>
        <p:spPr>
          <a:xfrm>
            <a:off x="228782" y="6354646"/>
            <a:ext cx="5518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https://blog.cloudflare.com/inside-mirai-the-infamous-iot-botnet-a-retrospective-analysis/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6768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7897-B0DA-4E17-96F5-B339CBF8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IoT Devices?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49FA-D938-43F8-8A07-FAC23D053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2479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 IoT device is simply an electronic device that is connected to the Internet.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There are several basic properties that qualify a device as an “IoT” device: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 physical device/object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Contains controller(s), sensor(s), and or actuator(s)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Connects to the Internet</a:t>
            </a:r>
          </a:p>
          <a:p>
            <a:r>
              <a:rPr lang="en-US" sz="2400" dirty="0"/>
              <a:t>Examples: Amazon Alexa, Samsung Smart TV, Google Home, NEST Security Camera</a:t>
            </a:r>
          </a:p>
          <a:p>
            <a:r>
              <a:rPr lang="en-US" sz="2400" dirty="0"/>
              <a:t>Generally labeled as “Smart Devices”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912AF-3A4E-4DF6-95C3-AB32D9607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4029"/>
            <a:ext cx="5732721" cy="395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D463-BEB3-46FC-B0F2-78E142E3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“Perfect Storm” for IoT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E60D-BD6F-4D68-AFE4-A318497D4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availability of internet access</a:t>
            </a:r>
          </a:p>
          <a:p>
            <a:r>
              <a:rPr lang="en-US" dirty="0"/>
              <a:t>Connection cost: Decreasing</a:t>
            </a:r>
          </a:p>
          <a:p>
            <a:r>
              <a:rPr lang="en-US" dirty="0"/>
              <a:t>More devices </a:t>
            </a:r>
            <a:r>
              <a:rPr lang="en-US" dirty="0">
                <a:sym typeface="Wingdings" panose="05000000000000000000" pitchFamily="2" charset="2"/>
              </a:rPr>
              <a:t> Wi-Fi capabilities/sensors</a:t>
            </a:r>
          </a:p>
          <a:p>
            <a:r>
              <a:rPr lang="en-US" dirty="0">
                <a:sym typeface="Wingdings" panose="05000000000000000000" pitchFamily="2" charset="2"/>
              </a:rPr>
              <a:t>Technology cost $$  Decreasing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1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3FE1D-9D30-4CA3-9C17-7E606975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in IoT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26E9A-DEFD-4F4F-A74E-D1EDB206C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0126" cy="4351338"/>
          </a:xfrm>
        </p:spPr>
        <p:txBody>
          <a:bodyPr/>
          <a:lstStyle/>
          <a:p>
            <a:r>
              <a:rPr lang="en-US" dirty="0"/>
              <a:t>Number of IoT Devices has surpassed the number of humans on the planet</a:t>
            </a:r>
          </a:p>
          <a:p>
            <a:r>
              <a:rPr lang="en-US" dirty="0"/>
              <a:t>Industries:</a:t>
            </a:r>
          </a:p>
          <a:p>
            <a:pPr lvl="1"/>
            <a:r>
              <a:rPr lang="en-US" dirty="0"/>
              <a:t>Personal/Consumer</a:t>
            </a:r>
          </a:p>
          <a:p>
            <a:pPr lvl="1"/>
            <a:r>
              <a:rPr lang="en-US" dirty="0"/>
              <a:t>Healthcare</a:t>
            </a:r>
          </a:p>
          <a:p>
            <a:pPr lvl="1"/>
            <a:r>
              <a:rPr lang="en-US" dirty="0"/>
              <a:t>Automotive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CD2B3-ED3E-4A97-B12B-5E5F66AA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630" y="1690688"/>
            <a:ext cx="6505587" cy="4098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2578F-7BEE-4ABD-ABA8-DDD19FF2A3B5}"/>
              </a:ext>
            </a:extLst>
          </p:cNvPr>
          <p:cNvSpPr txBox="1"/>
          <p:nvPr/>
        </p:nvSpPr>
        <p:spPr>
          <a:xfrm>
            <a:off x="5237630" y="5774957"/>
            <a:ext cx="2888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Figure 1: Growth in IoT Devices</a:t>
            </a:r>
          </a:p>
        </p:txBody>
      </p:sp>
    </p:spTree>
    <p:extLst>
      <p:ext uri="{BB962C8B-B14F-4D97-AF65-F5344CB8AC3E}">
        <p14:creationId xmlns:p14="http://schemas.microsoft.com/office/powerpoint/2010/main" val="56213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CDE7-E769-41FE-B00E-AFE52222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IoT Devices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E6702C-C849-4ED7-9AA7-EA9F6C89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0688"/>
            <a:ext cx="5715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74A08-1D63-44A9-B537-74ACA8AA97BF}"/>
              </a:ext>
            </a:extLst>
          </p:cNvPr>
          <p:cNvSpPr txBox="1"/>
          <p:nvPr/>
        </p:nvSpPr>
        <p:spPr>
          <a:xfrm>
            <a:off x="6085367" y="5671928"/>
            <a:ext cx="5344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https://internetofthingsagenda.techtarget.com/definition/smart-home-or-building</a:t>
            </a:r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06DE9-12AA-4E23-8AE1-12117BBE2F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840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2060"/>
              </a:buClr>
              <a:buFont typeface="Wingdings 3" panose="05040102010807070707" pitchFamily="18" charset="2"/>
              <a:buChar char="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 3" panose="05040102010807070707" pitchFamily="18" charset="2"/>
              <a:buChar char="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number of devices per person:</a:t>
            </a:r>
          </a:p>
          <a:p>
            <a:pPr lvl="1"/>
            <a:r>
              <a:rPr lang="en-US" b="1" dirty="0"/>
              <a:t>8</a:t>
            </a:r>
            <a:r>
              <a:rPr lang="en-US" dirty="0"/>
              <a:t> devices per person (Cisco VNI 2018)</a:t>
            </a:r>
          </a:p>
        </p:txBody>
      </p:sp>
    </p:spTree>
    <p:extLst>
      <p:ext uri="{BB962C8B-B14F-4D97-AF65-F5344CB8AC3E}">
        <p14:creationId xmlns:p14="http://schemas.microsoft.com/office/powerpoint/2010/main" val="224000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F62C-5006-4091-BD96-5D4BCA7C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DDDAC-C8AF-40F6-8775-F79D0FA31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37" y="1484761"/>
            <a:ext cx="6868732" cy="4760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1722F4-0977-45B2-95B4-68E2CFE04AC9}"/>
              </a:ext>
            </a:extLst>
          </p:cNvPr>
          <p:cNvSpPr/>
          <p:nvPr/>
        </p:nvSpPr>
        <p:spPr>
          <a:xfrm>
            <a:off x="1020727" y="1690688"/>
            <a:ext cx="2458752" cy="44862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8F83A-4BEB-4A14-92C7-95E81B1D9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32" y="1928701"/>
            <a:ext cx="730239" cy="118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FE156-C7A2-471C-AF08-5444927B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171" y="2969215"/>
            <a:ext cx="1222970" cy="1222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F0389F-B72B-4393-B774-0711D91A8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85" y="4048234"/>
            <a:ext cx="1216875" cy="1216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EF6EB-0AFA-42A7-B99F-3FBC4F88A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755" y="5008929"/>
            <a:ext cx="1643728" cy="923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6B169B-D3EF-4FD1-89E1-D8FE9DCE9ED4}"/>
              </a:ext>
            </a:extLst>
          </p:cNvPr>
          <p:cNvSpPr txBox="1"/>
          <p:nvPr/>
        </p:nvSpPr>
        <p:spPr>
          <a:xfrm>
            <a:off x="1598938" y="6176963"/>
            <a:ext cx="130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IoT Devices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C2E79-3995-431D-976D-D8B3C6CB333A}"/>
              </a:ext>
            </a:extLst>
          </p:cNvPr>
          <p:cNvSpPr txBox="1"/>
          <p:nvPr/>
        </p:nvSpPr>
        <p:spPr>
          <a:xfrm>
            <a:off x="5031248" y="4287339"/>
            <a:ext cx="11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Gateway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DC6E1-0A47-47EB-9520-316ED0084AAB}"/>
              </a:ext>
            </a:extLst>
          </p:cNvPr>
          <p:cNvSpPr txBox="1"/>
          <p:nvPr/>
        </p:nvSpPr>
        <p:spPr>
          <a:xfrm>
            <a:off x="7415935" y="4472005"/>
            <a:ext cx="9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90606B-03A4-44B4-AB09-D3247F4F6751}"/>
              </a:ext>
            </a:extLst>
          </p:cNvPr>
          <p:cNvSpPr txBox="1"/>
          <p:nvPr/>
        </p:nvSpPr>
        <p:spPr>
          <a:xfrm>
            <a:off x="8787130" y="5747829"/>
            <a:ext cx="25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User/Device 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4B5CC-632C-4F56-B05D-8EE31647E557}"/>
              </a:ext>
            </a:extLst>
          </p:cNvPr>
          <p:cNvSpPr txBox="1"/>
          <p:nvPr/>
        </p:nvSpPr>
        <p:spPr>
          <a:xfrm>
            <a:off x="9143594" y="3244334"/>
            <a:ext cx="217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Storage Server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6C9C23-06FC-42BE-AA1B-077B06F47B5C}"/>
              </a:ext>
            </a:extLst>
          </p:cNvPr>
          <p:cNvCxnSpPr>
            <a:cxnSpLocks/>
          </p:cNvCxnSpPr>
          <p:nvPr/>
        </p:nvCxnSpPr>
        <p:spPr>
          <a:xfrm flipV="1">
            <a:off x="8320978" y="2928636"/>
            <a:ext cx="1003775" cy="50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8EBECD-926A-42F5-897D-E6447826269F}"/>
              </a:ext>
            </a:extLst>
          </p:cNvPr>
          <p:cNvCxnSpPr>
            <a:cxnSpLocks/>
          </p:cNvCxnSpPr>
          <p:nvPr/>
        </p:nvCxnSpPr>
        <p:spPr>
          <a:xfrm flipH="1">
            <a:off x="8474103" y="3136462"/>
            <a:ext cx="978288" cy="49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B28718-F6C6-4330-8F6E-8C8972B0EDA2}"/>
              </a:ext>
            </a:extLst>
          </p:cNvPr>
          <p:cNvCxnSpPr>
            <a:cxnSpLocks/>
          </p:cNvCxnSpPr>
          <p:nvPr/>
        </p:nvCxnSpPr>
        <p:spPr>
          <a:xfrm>
            <a:off x="8537944" y="4192185"/>
            <a:ext cx="1089196" cy="896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3CDEA-4706-4C4C-98B9-2D5835B232DC}"/>
              </a:ext>
            </a:extLst>
          </p:cNvPr>
          <p:cNvCxnSpPr>
            <a:cxnSpLocks/>
          </p:cNvCxnSpPr>
          <p:nvPr/>
        </p:nvCxnSpPr>
        <p:spPr>
          <a:xfrm flipH="1" flipV="1">
            <a:off x="8358871" y="4325800"/>
            <a:ext cx="1095245" cy="89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20D91E-C734-4A62-84D8-0AB3E9BAEE90}"/>
              </a:ext>
            </a:extLst>
          </p:cNvPr>
          <p:cNvCxnSpPr>
            <a:cxnSpLocks/>
          </p:cNvCxnSpPr>
          <p:nvPr/>
        </p:nvCxnSpPr>
        <p:spPr>
          <a:xfrm>
            <a:off x="6147666" y="3716713"/>
            <a:ext cx="1035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D20929-FF33-46D7-9981-DFD4455665AB}"/>
              </a:ext>
            </a:extLst>
          </p:cNvPr>
          <p:cNvCxnSpPr>
            <a:cxnSpLocks/>
          </p:cNvCxnSpPr>
          <p:nvPr/>
        </p:nvCxnSpPr>
        <p:spPr>
          <a:xfrm>
            <a:off x="3634112" y="3716713"/>
            <a:ext cx="1299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F03F97-FFF7-4528-BDEC-C7F3388F4FA5}"/>
              </a:ext>
            </a:extLst>
          </p:cNvPr>
          <p:cNvCxnSpPr>
            <a:cxnSpLocks/>
          </p:cNvCxnSpPr>
          <p:nvPr/>
        </p:nvCxnSpPr>
        <p:spPr>
          <a:xfrm flipH="1">
            <a:off x="3600297" y="3939775"/>
            <a:ext cx="1333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0C7B4-0224-423A-BE01-A6ACD7D586D0}"/>
              </a:ext>
            </a:extLst>
          </p:cNvPr>
          <p:cNvCxnSpPr>
            <a:cxnSpLocks/>
          </p:cNvCxnSpPr>
          <p:nvPr/>
        </p:nvCxnSpPr>
        <p:spPr>
          <a:xfrm flipH="1">
            <a:off x="6147666" y="3933825"/>
            <a:ext cx="1035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782BCC1-5A7F-4F49-B8B8-F6FF909FFDF0}"/>
              </a:ext>
            </a:extLst>
          </p:cNvPr>
          <p:cNvSpPr txBox="1"/>
          <p:nvPr/>
        </p:nvSpPr>
        <p:spPr>
          <a:xfrm>
            <a:off x="3904454" y="3442200"/>
            <a:ext cx="1299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19EF80-1FDE-44F1-9F9A-E4050BE9A312}"/>
              </a:ext>
            </a:extLst>
          </p:cNvPr>
          <p:cNvSpPr txBox="1"/>
          <p:nvPr/>
        </p:nvSpPr>
        <p:spPr>
          <a:xfrm>
            <a:off x="3710686" y="3952671"/>
            <a:ext cx="142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Receive Command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25A814-8FF0-4BF6-BAC7-7DEB90D1B29C}"/>
              </a:ext>
            </a:extLst>
          </p:cNvPr>
          <p:cNvSpPr txBox="1"/>
          <p:nvPr/>
        </p:nvSpPr>
        <p:spPr>
          <a:xfrm rot="2370759">
            <a:off x="8262201" y="4844146"/>
            <a:ext cx="144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 Command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4890DF-0FB7-407F-A796-D17A82B7471B}"/>
              </a:ext>
            </a:extLst>
          </p:cNvPr>
          <p:cNvSpPr txBox="1"/>
          <p:nvPr/>
        </p:nvSpPr>
        <p:spPr>
          <a:xfrm rot="2370759">
            <a:off x="8545701" y="4500220"/>
            <a:ext cx="144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Receive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A1F10A-F33A-45ED-9F94-21999D030A31}"/>
              </a:ext>
            </a:extLst>
          </p:cNvPr>
          <p:cNvSpPr txBox="1"/>
          <p:nvPr/>
        </p:nvSpPr>
        <p:spPr>
          <a:xfrm rot="20015549">
            <a:off x="8316552" y="2948025"/>
            <a:ext cx="841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 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FD0724-E695-493D-8904-DEEE8DC2786C}"/>
              </a:ext>
            </a:extLst>
          </p:cNvPr>
          <p:cNvSpPr txBox="1"/>
          <p:nvPr/>
        </p:nvSpPr>
        <p:spPr>
          <a:xfrm rot="20015549">
            <a:off x="8481075" y="3403134"/>
            <a:ext cx="841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3E65B-7B9B-4D95-A15E-FE61279B1C11}"/>
              </a:ext>
            </a:extLst>
          </p:cNvPr>
          <p:cNvSpPr txBox="1"/>
          <p:nvPr/>
        </p:nvSpPr>
        <p:spPr>
          <a:xfrm>
            <a:off x="3288195" y="6256279"/>
            <a:ext cx="2888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Figure 3: IoT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8186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DEEA-44DA-4DCC-B2E3-3A1CE245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99D6D3-FCC5-4DDE-97E6-046B64E39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672825"/>
              </p:ext>
            </p:extLst>
          </p:nvPr>
        </p:nvGraphicFramePr>
        <p:xfrm>
          <a:off x="838200" y="1432220"/>
          <a:ext cx="10028274" cy="4459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374">
                  <a:extLst>
                    <a:ext uri="{9D8B030D-6E8A-4147-A177-3AD203B41FA5}">
                      <a16:colId xmlns:a16="http://schemas.microsoft.com/office/drawing/2014/main" val="2714974330"/>
                    </a:ext>
                  </a:extLst>
                </a:gridCol>
                <a:gridCol w="3907208">
                  <a:extLst>
                    <a:ext uri="{9D8B030D-6E8A-4147-A177-3AD203B41FA5}">
                      <a16:colId xmlns:a16="http://schemas.microsoft.com/office/drawing/2014/main" val="4169986577"/>
                    </a:ext>
                  </a:extLst>
                </a:gridCol>
                <a:gridCol w="3982692">
                  <a:extLst>
                    <a:ext uri="{9D8B030D-6E8A-4147-A177-3AD203B41FA5}">
                      <a16:colId xmlns:a16="http://schemas.microsoft.com/office/drawing/2014/main" val="2566880745"/>
                    </a:ext>
                  </a:extLst>
                </a:gridCol>
              </a:tblGrid>
              <a:tr h="396580">
                <a:tc>
                  <a:txBody>
                    <a:bodyPr/>
                    <a:lstStyle/>
                    <a:p>
                      <a:r>
                        <a:rPr lang="en-US" sz="1600" dirty="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Types of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309265"/>
                  </a:ext>
                </a:extLst>
              </a:tr>
              <a:tr h="736028">
                <a:tc>
                  <a:txBody>
                    <a:bodyPr/>
                    <a:lstStyle/>
                    <a:p>
                      <a:r>
                        <a:rPr lang="en-US" sz="1600" dirty="0"/>
                        <a:t>Smart 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Generators, Turbines, Windmills, Batteries, Fuel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Oil Rigs, Derricks, Pipelines, Solar Panels, Wind Turbines</a:t>
                      </a:r>
                      <a:r>
                        <a:rPr lang="en-US" sz="1600"/>
                        <a:t>, Electrical Grids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851824"/>
                  </a:ext>
                </a:extLst>
              </a:tr>
              <a:tr h="904562">
                <a:tc>
                  <a:txBody>
                    <a:bodyPr/>
                    <a:lstStyle/>
                    <a:p>
                      <a:r>
                        <a:rPr lang="en-US" sz="1600" dirty="0"/>
                        <a:t>Smart 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Vehicles, Lights, Ships, Planes, Tolls, Parking 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Air, Rail, Marine, Consumer Vehicles, Commercial Vehicles, Navigation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721182"/>
                  </a:ext>
                </a:extLst>
              </a:tr>
              <a:tr h="904562">
                <a:tc>
                  <a:txBody>
                    <a:bodyPr/>
                    <a:lstStyle/>
                    <a:p>
                      <a:r>
                        <a:rPr lang="en-US" sz="1600" dirty="0"/>
                        <a:t>Retail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POS Systems, Cash Registers, Vending Machines, 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Cinemas, Shopping Malls, Cafes, Restaurants, Supermarkets, Distribution Centers,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801322"/>
                  </a:ext>
                </a:extLst>
              </a:tr>
              <a:tr h="612718">
                <a:tc>
                  <a:txBody>
                    <a:bodyPr/>
                    <a:lstStyle/>
                    <a:p>
                      <a:r>
                        <a:rPr lang="en-US" sz="1600" dirty="0"/>
                        <a:t>Healthcare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MRI, Implants, CGM, Pacemaker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Hospitals, ER, Clinic, Doctor Office,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18481"/>
                  </a:ext>
                </a:extLst>
              </a:tr>
              <a:tr h="904562">
                <a:tc>
                  <a:txBody>
                    <a:bodyPr/>
                    <a:lstStyle/>
                    <a:p>
                      <a:r>
                        <a:rPr lang="en-US" sz="1600" dirty="0"/>
                        <a:t>Consumer/Home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Digital Cameras, e-Readers, Dishwashers, Refrigerators, Game Consoles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Wiring, Network Access, Fire Safety, HVAC/Climate, Lighting, Entertainment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832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60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0B9D-F274-47F1-B68D-61D34D8B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– Top 10 IoT Risks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59045-1376-4A62-B025-61D83BC9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2A7FE8-1327-48D4-A7CC-322A396AC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44744"/>
              </p:ext>
            </p:extLst>
          </p:nvPr>
        </p:nvGraphicFramePr>
        <p:xfrm>
          <a:off x="522604" y="1400014"/>
          <a:ext cx="11146791" cy="4699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5023">
                  <a:extLst>
                    <a:ext uri="{9D8B030D-6E8A-4147-A177-3AD203B41FA5}">
                      <a16:colId xmlns:a16="http://schemas.microsoft.com/office/drawing/2014/main" val="656464206"/>
                    </a:ext>
                  </a:extLst>
                </a:gridCol>
                <a:gridCol w="7761768">
                  <a:extLst>
                    <a:ext uri="{9D8B030D-6E8A-4147-A177-3AD203B41FA5}">
                      <a16:colId xmlns:a16="http://schemas.microsoft.com/office/drawing/2014/main" val="883789914"/>
                    </a:ext>
                  </a:extLst>
                </a:gridCol>
              </a:tblGrid>
              <a:tr h="351199">
                <a:tc>
                  <a:txBody>
                    <a:bodyPr/>
                    <a:lstStyle/>
                    <a:p>
                      <a:r>
                        <a:rPr lang="en-US" sz="1400" dirty="0"/>
                        <a:t>Vulnerability/Risk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61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/>
                        <a:t>1. Weak, Guessable, Hardcoded Passwords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Using easily brute-forced, publicly available, or unchangeable credentials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00190"/>
                  </a:ext>
                </a:extLst>
              </a:tr>
              <a:tr h="474166">
                <a:tc>
                  <a:txBody>
                    <a:bodyPr/>
                    <a:lstStyle/>
                    <a:p>
                      <a:r>
                        <a:rPr lang="en-US" sz="1200" dirty="0"/>
                        <a:t>2. Insecure Network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Unneeded or insecure network services running on the device itself, especially those exposed to the internet, compromise the C.I.A. of information or allow unauthorized remote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374869"/>
                  </a:ext>
                </a:extLst>
              </a:tr>
              <a:tr h="477371">
                <a:tc>
                  <a:txBody>
                    <a:bodyPr/>
                    <a:lstStyle/>
                    <a:p>
                      <a:r>
                        <a:rPr lang="en-US" sz="1200" dirty="0"/>
                        <a:t>3. Insecure Ecosystem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Insecure web, backend API, cloud, or mobile interfaces in the ecosystem outside of the device that allows compromise of the device or its related components.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651197"/>
                  </a:ext>
                </a:extLst>
              </a:tr>
              <a:tr h="318546">
                <a:tc>
                  <a:txBody>
                    <a:bodyPr/>
                    <a:lstStyle/>
                    <a:p>
                      <a:r>
                        <a:rPr lang="en-US" sz="1200" dirty="0"/>
                        <a:t>4. Lack of Secure Update Mechanism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Lack of ability to securely update the device. Examples include lack of firmware validation on device, lack of secure delivery (plaintext transmission), lack of anti-rollback mechanisms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855968"/>
                  </a:ext>
                </a:extLst>
              </a:tr>
              <a:tr h="474166">
                <a:tc>
                  <a:txBody>
                    <a:bodyPr/>
                    <a:lstStyle/>
                    <a:p>
                      <a:r>
                        <a:rPr lang="en-US" sz="1200" dirty="0"/>
                        <a:t>5. Use of Insecure or Outdated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Using deprecated or insecure software components/libraries that could allow the device to be compromised. Includes insecure customization of OS platforms, using third-party software,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77707"/>
                  </a:ext>
                </a:extLst>
              </a:tr>
              <a:tr h="294491">
                <a:tc>
                  <a:txBody>
                    <a:bodyPr/>
                    <a:lstStyle/>
                    <a:p>
                      <a:r>
                        <a:rPr lang="en-US" sz="1200" dirty="0"/>
                        <a:t>6. Insufficient Privacy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User’s personal information is stored on the device and is used insecurely or without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418529"/>
                  </a:ext>
                </a:extLst>
              </a:tr>
              <a:tr h="474166">
                <a:tc>
                  <a:txBody>
                    <a:bodyPr/>
                    <a:lstStyle/>
                    <a:p>
                      <a:r>
                        <a:rPr lang="en-US" sz="1200" dirty="0"/>
                        <a:t>7. Insecure Data Transfer and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Lack of encryption or access control of sensitive data anywhere within the ecosystem, including at rest, in transit, or during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71715"/>
                  </a:ext>
                </a:extLst>
              </a:tr>
              <a:tr h="474166">
                <a:tc>
                  <a:txBody>
                    <a:bodyPr/>
                    <a:lstStyle/>
                    <a:p>
                      <a:r>
                        <a:rPr lang="en-US" sz="1200" dirty="0"/>
                        <a:t>8. Lack of Device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Lack of security support on devices deployed within production, including asset management, update management, secure decommissioning, systems monitoring, and response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2864"/>
                  </a:ext>
                </a:extLst>
              </a:tr>
              <a:tr h="474166">
                <a:tc>
                  <a:txBody>
                    <a:bodyPr/>
                    <a:lstStyle/>
                    <a:p>
                      <a:r>
                        <a:rPr lang="en-US" sz="1200" dirty="0"/>
                        <a:t>9. Insecure Default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Devices or systems shipped with insecure default settings or lack the ability to make the system more secure by restricting operators from modifying configurations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62325"/>
                  </a:ext>
                </a:extLst>
              </a:tr>
              <a:tr h="474166">
                <a:tc>
                  <a:txBody>
                    <a:bodyPr/>
                    <a:lstStyle/>
                    <a:p>
                      <a:r>
                        <a:rPr lang="en-US" sz="1200" dirty="0"/>
                        <a:t>10. Lack of Physical Hardening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Lack of physical hardening measures, allowing potential attackers to gain sensitive information that can help in future remote attacks or take local control of the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7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404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xwOHbXGv"/>
  <p:tag name="ARTICULATE_SLIDE_COUNT" val="3"/>
  <p:tag name="ARTICULATE_PROJECT_OPEN" val="0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otx" id="{5D68005D-AE04-4C03-80A7-55D98850DE68}" vid="{64EE6BEE-9F2A-442A-9F75-5C8604E83E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2822</TotalTime>
  <Words>1498</Words>
  <Application>Microsoft Office PowerPoint</Application>
  <PresentationFormat>Widescreen</PresentationFormat>
  <Paragraphs>238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 3</vt:lpstr>
      <vt:lpstr>Office Theme</vt:lpstr>
      <vt:lpstr>IoT Device Security</vt:lpstr>
      <vt:lpstr>Acknowledgements</vt:lpstr>
      <vt:lpstr>What Are IoT Devices?</vt:lpstr>
      <vt:lpstr>“Perfect Storm” for IoT Devices</vt:lpstr>
      <vt:lpstr>Trend in IoT Devices</vt:lpstr>
      <vt:lpstr>Home IoT Devices</vt:lpstr>
      <vt:lpstr>IoT Communication</vt:lpstr>
      <vt:lpstr>Application</vt:lpstr>
      <vt:lpstr>OWASP – Top 10 IoT Risks and Vulnerabilities</vt:lpstr>
      <vt:lpstr>IoT Attack Surfaces</vt:lpstr>
      <vt:lpstr>IoT Attack Surfaces (Cont.)</vt:lpstr>
      <vt:lpstr>IoT Attack Surfaces (Cont.)</vt:lpstr>
      <vt:lpstr>Example: IoT Attack Scenario</vt:lpstr>
      <vt:lpstr>Defensive Security Measures – IoT</vt:lpstr>
      <vt:lpstr>Defensive Security Measures – IoT (Cont.)</vt:lpstr>
      <vt:lpstr>Case: Dyn Botnet DDoS Attack</vt:lpstr>
      <vt:lpstr>Case: Dyn Botnet DDoS Attack (Cont.)</vt:lpstr>
      <vt:lpstr>Case: Dyn Botnet DDoS Attack (Cont.)</vt:lpstr>
      <vt:lpstr>Case: Dyn Botnet DDoS Attack (Cont.)</vt:lpstr>
      <vt:lpstr>Case: Dyn Botnet DDoS Attack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Roxbury</dc:creator>
  <cp:lastModifiedBy>Ullman, Steven - (stevenullman)</cp:lastModifiedBy>
  <cp:revision>68</cp:revision>
  <dcterms:created xsi:type="dcterms:W3CDTF">2018-11-08T23:01:44Z</dcterms:created>
  <dcterms:modified xsi:type="dcterms:W3CDTF">2019-11-22T17:30:44Z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9EFE48FF-42A4-48CE-8CD8-5F43CB5DF44D</vt:lpwstr>
  </property>
  <property fmtid="{D5CDD505-2E9C-101B-9397-08002B2CF9AE}" pid="3" name="ArticulatePath">
    <vt:lpwstr>Presentation1</vt:lpwstr>
  </property>
</Properties>
</file>